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6.jpg" ContentType="image/gif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27"/>
  </p:notesMasterIdLst>
  <p:sldIdLst>
    <p:sldId id="323" r:id="rId6"/>
    <p:sldId id="326" r:id="rId7"/>
    <p:sldId id="336" r:id="rId8"/>
    <p:sldId id="335" r:id="rId9"/>
    <p:sldId id="334" r:id="rId10"/>
    <p:sldId id="1520" r:id="rId11"/>
    <p:sldId id="256" r:id="rId12"/>
    <p:sldId id="1293" r:id="rId13"/>
    <p:sldId id="257" r:id="rId14"/>
    <p:sldId id="258" r:id="rId15"/>
    <p:sldId id="269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1294" r:id="rId24"/>
    <p:sldId id="1522" r:id="rId25"/>
    <p:sldId id="1523" r:id="rId26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DA9FA-FAEF-4AE9-BC3A-C59285EBF75B}" v="97" dt="2020-05-20T07:22:46.6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678" y="84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79FFF8-EE3F-4871-B7EF-226D9F2795C7}" type="datetimeFigureOut">
              <a:rPr lang="en-US" smtClean="0"/>
              <a:t>5/30/2020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A1E905-F63B-4F4F-9A13-F649728F1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4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5/30/2020 12:13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540B1E9-6F08-4981-9840-701D5F2C1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3651" y="2807143"/>
            <a:ext cx="3463548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5" y="2630954"/>
            <a:ext cx="10685444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5" y="3246954"/>
            <a:ext cx="10685444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3973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477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801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7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970" y="2784994"/>
            <a:ext cx="8883740" cy="1772388"/>
          </a:xfrm>
          <a:noFill/>
        </p:spPr>
        <p:txBody>
          <a:bodyPr lIns="0" tIns="0" rIns="0" bIns="182880" anchor="b" anchorCtr="0"/>
          <a:lstStyle>
            <a:lvl1pPr>
              <a:defRPr sz="5003" strike="noStrike" spc="-13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4572209"/>
            <a:ext cx="8883740" cy="893348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82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99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5837" y="557124"/>
            <a:ext cx="3024128" cy="290820"/>
          </a:xfrm>
        </p:spPr>
        <p:txBody>
          <a:bodyPr lIns="0" tIns="0" rIns="0" bIns="0"/>
          <a:lstStyle>
            <a:lvl1pPr marL="0" indent="0" algn="r">
              <a:buNone/>
              <a:defRPr sz="1890">
                <a:latin typeface="+mn-lt"/>
              </a:defRPr>
            </a:lvl1pPr>
            <a:lvl2pPr marL="324015" indent="0">
              <a:buNone/>
              <a:defRPr sz="1890"/>
            </a:lvl2pPr>
            <a:lvl3pPr marL="540025" indent="0">
              <a:buNone/>
              <a:defRPr sz="1890"/>
            </a:lvl3pPr>
            <a:lvl4pPr marL="756034" indent="0">
              <a:buNone/>
              <a:defRPr sz="1890"/>
            </a:lvl4pPr>
            <a:lvl5pPr marL="972044" indent="0">
              <a:buNone/>
              <a:defRPr sz="189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236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01159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7"/>
            <a:ext cx="10411641" cy="15238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10" indent="0">
              <a:buNone/>
              <a:defRPr/>
            </a:lvl2pPr>
            <a:lvl3pPr marL="432020" indent="0">
              <a:buNone/>
              <a:defRPr/>
            </a:lvl3pPr>
            <a:lvl4pPr marL="648030" indent="0">
              <a:buNone/>
              <a:defRPr/>
            </a:lvl4pPr>
            <a:lvl5pPr marL="86403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021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3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225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7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3734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876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1435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987027"/>
            <a:ext cx="10411641" cy="290849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9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2789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4" y="1474664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701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512"/>
            </a:lvl2pPr>
            <a:lvl3pPr marL="432020" indent="0">
              <a:buFont typeface="Arial" panose="020B0604020202020204" pitchFamily="34" charset="0"/>
              <a:buNone/>
              <a:defRPr sz="1134"/>
            </a:lvl3pPr>
            <a:lvl4pPr marL="648030" indent="0">
              <a:buFont typeface="Arial" panose="020B0604020202020204" pitchFamily="34" charset="0"/>
              <a:buNone/>
              <a:defRPr sz="1039"/>
            </a:lvl4pPr>
            <a:lvl5pPr marL="864039" indent="0">
              <a:buFont typeface="Arial" panose="020B0604020202020204" pitchFamily="34" charset="0"/>
              <a:buNone/>
              <a:defRPr sz="103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3332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5862" y="2146603"/>
            <a:ext cx="4626587" cy="1093485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4626587" cy="930625"/>
          </a:xfrm>
        </p:spPr>
        <p:txBody>
          <a:bodyPr>
            <a:sp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6270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2" y="0"/>
            <a:ext cx="5182449" cy="6480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116" fontAlgn="base"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91671" y="2693345"/>
            <a:ext cx="5182449" cy="1093485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193134"/>
            <a:ext cx="4127765" cy="104695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082873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78424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62" y="3521239"/>
            <a:ext cx="10411641" cy="52347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3036515"/>
            <a:ext cx="10411641" cy="40716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646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7776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616" y="386752"/>
            <a:ext cx="10763427" cy="633620"/>
          </a:xfrm>
        </p:spPr>
        <p:txBody>
          <a:bodyPr>
            <a:noAutofit/>
          </a:bodyPr>
          <a:lstStyle>
            <a:lvl1pPr marL="0" indent="0" algn="l">
              <a:buNone/>
              <a:defRPr sz="378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616" y="1880983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16" y="1458299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16" y="2893125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616" y="2470441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16" y="391745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616" y="349477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16" y="492959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616" y="450691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425" y="5996874"/>
            <a:ext cx="1434060" cy="4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659450" y="0"/>
            <a:ext cx="7861039" cy="6480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007171" y="359960"/>
            <a:ext cx="6480175" cy="576024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362147"/>
            <a:ext cx="7254412" cy="1291919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4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1942008"/>
            <a:ext cx="4089427" cy="2596161"/>
          </a:xfrm>
          <a:prstGeom prst="rect">
            <a:avLst/>
          </a:prstGeom>
        </p:spPr>
        <p:txBody>
          <a:bodyPr anchor="ctr"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26257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B3E19E4B-C430-4B6F-822D-00D584904E7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251712" y="6006662"/>
            <a:ext cx="2268776" cy="5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2" y="432013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8"/>
            <a:ext cx="10411641" cy="152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8777418" y="2780519"/>
            <a:ext cx="6480175" cy="91913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359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ransition>
    <p:fade/>
  </p:transition>
  <p:hf sldNum="0" hdr="0" ftr="0" dt="0"/>
  <p:txStyles>
    <p:titleStyle>
      <a:lvl1pPr algn="l" defTabSz="881372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601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2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1029" marR="0" indent="-189009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536" marR="0" indent="-171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545" marR="0" indent="-159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770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457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142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829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85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7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57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74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429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114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80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486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emf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wmf"/><Relationship Id="rId11" Type="http://schemas.openxmlformats.org/officeDocument/2006/relationships/image" Target="../media/image40.jpeg"/><Relationship Id="rId5" Type="http://schemas.openxmlformats.org/officeDocument/2006/relationships/image" Target="../media/image34.wmf"/><Relationship Id="rId10" Type="http://schemas.openxmlformats.org/officeDocument/2006/relationships/image" Target="../media/image39.png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hyperlink" Target="http://www.innovazionefvg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11" Type="http://schemas.openxmlformats.org/officeDocument/2006/relationships/hyperlink" Target="http://www.walk2talk.it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67" y="2362146"/>
            <a:ext cx="9644869" cy="1291919"/>
          </a:xfrm>
        </p:spPr>
        <p:txBody>
          <a:bodyPr/>
          <a:lstStyle/>
          <a:p>
            <a:r>
              <a:rPr lang="en-US" dirty="0" err="1"/>
              <a:t>Anteprima</a:t>
            </a:r>
            <a:r>
              <a:rPr lang="en-US" dirty="0"/>
              <a:t> app per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r>
              <a:rPr lang="en-US" dirty="0"/>
              <a:t> da XBRL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Marco Pozzan, Massimo Conti</a:t>
            </a:r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b="1" dirty="0">
                <a:solidFill>
                  <a:srgbClr val="007635"/>
                </a:solidFill>
                <a:latin typeface="Segoe UI Light" panose="020B0502040204020203" pitchFamily="34" charset="0"/>
              </a:rPr>
              <a:t>L’analisi di bilancio a cosa serve?</a:t>
            </a:r>
          </a:p>
          <a:p>
            <a:pPr algn="just"/>
            <a:r>
              <a:rPr lang="it-IT" altLang="it-IT" dirty="0"/>
              <a:t>E’  una  metodologia per conoscere lo stato di salute dell’impresa attraverso l’esame critico del </a:t>
            </a:r>
            <a:r>
              <a:rPr lang="it-IT" altLang="it-IT" b="1" dirty="0"/>
              <a:t>valori storici</a:t>
            </a:r>
            <a:r>
              <a:rPr lang="it-IT" altLang="it-IT" dirty="0"/>
              <a:t> di cui è espressione il bilancio d’esercizio e di quelli </a:t>
            </a:r>
            <a:r>
              <a:rPr lang="it-IT" altLang="it-IT" b="1" dirty="0"/>
              <a:t>prospettici</a:t>
            </a:r>
            <a:r>
              <a:rPr lang="it-IT" altLang="it-IT" dirty="0"/>
              <a:t> contenuti nel budget e/o business plan.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C9761C30-E716-4E3A-8DB7-DE035C059D76}"/>
              </a:ext>
            </a:extLst>
          </p:cNvPr>
          <p:cNvSpPr txBox="1">
            <a:spLocks/>
          </p:cNvSpPr>
          <p:nvPr/>
        </p:nvSpPr>
        <p:spPr>
          <a:xfrm>
            <a:off x="360125" y="1225227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sz="1800" b="1" dirty="0"/>
              <a:t>Le analisi di bilancio consentono di valutare la situazione economico, finanziaria e patrimoniale dell’impresa nel tempo</a:t>
            </a:r>
            <a:r>
              <a:rPr lang="it-IT" altLang="it-IT" sz="2800" dirty="0"/>
              <a:t>.</a:t>
            </a:r>
          </a:p>
          <a:p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FA12511-3750-4326-A8A2-6A164E1B4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5010012"/>
            <a:ext cx="4038600" cy="9906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FINANZIARIO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far fronte ai propri impegni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FINANZIARIA)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CD2FC812-F04C-4ACE-931A-E7550FF4D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3354249"/>
            <a:ext cx="4038600" cy="990600"/>
          </a:xfrm>
          <a:prstGeom prst="rect">
            <a:avLst/>
          </a:prstGeom>
          <a:solidFill>
            <a:srgbClr val="09F54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9F541"/>
            </a:extrusionClr>
            <a:contourClr>
              <a:srgbClr val="09F541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ECONOMICO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remunerare tutti i fattori produttivi, compreso il capitale di rischio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ECONOMICA)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73427F5-DBBD-4F63-8EE1-AD527566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1985824"/>
            <a:ext cx="4038600" cy="9906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PATRIMONIALE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remunerare il capitale proprio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PATRIMONIALE)</a:t>
            </a:r>
          </a:p>
        </p:txBody>
      </p:sp>
      <p:sp>
        <p:nvSpPr>
          <p:cNvPr id="24" name="AutoShape 16">
            <a:extLst>
              <a:ext uri="{FF2B5EF4-FFF2-40B4-BE49-F238E27FC236}">
                <a16:creationId xmlns:a16="http://schemas.microsoft.com/office/drawing/2014/main" id="{2FB76FB1-EDF4-40D2-8BF9-66160EE06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456" y="3366949"/>
            <a:ext cx="3124200" cy="990600"/>
          </a:xfrm>
          <a:prstGeom prst="roundRect">
            <a:avLst>
              <a:gd name="adj" fmla="val 16667"/>
            </a:avLst>
          </a:prstGeom>
          <a:solidFill>
            <a:srgbClr val="77EFEF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77EFEF"/>
            </a:extrusionClr>
            <a:contourClr>
              <a:srgbClr val="77EFE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>
                <a:solidFill>
                  <a:schemeClr val="bg1"/>
                </a:solidFill>
                <a:latin typeface="+mj-lt"/>
              </a:rPr>
              <a:t>EQUILIBRIO GESTIONALE</a:t>
            </a:r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2F3C7F78-92C1-4660-817E-EAF5578C673D}"/>
              </a:ext>
            </a:extLst>
          </p:cNvPr>
          <p:cNvCxnSpPr>
            <a:cxnSpLocks noChangeShapeType="1"/>
            <a:stCxn id="24" idx="3"/>
            <a:endCxn id="21" idx="1"/>
          </p:cNvCxnSpPr>
          <p:nvPr/>
        </p:nvCxnSpPr>
        <p:spPr bwMode="auto">
          <a:xfrm>
            <a:off x="4115656" y="3862249"/>
            <a:ext cx="1123950" cy="16430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18">
            <a:extLst>
              <a:ext uri="{FF2B5EF4-FFF2-40B4-BE49-F238E27FC236}">
                <a16:creationId xmlns:a16="http://schemas.microsoft.com/office/drawing/2014/main" id="{EA9E360A-5A65-43DB-8596-D16297B11754}"/>
              </a:ext>
            </a:extLst>
          </p:cNvPr>
          <p:cNvCxnSpPr>
            <a:cxnSpLocks noChangeShapeType="1"/>
            <a:stCxn id="24" idx="3"/>
            <a:endCxn id="22" idx="1"/>
          </p:cNvCxnSpPr>
          <p:nvPr/>
        </p:nvCxnSpPr>
        <p:spPr bwMode="auto">
          <a:xfrm flipV="1">
            <a:off x="4115656" y="3849549"/>
            <a:ext cx="112395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19">
            <a:extLst>
              <a:ext uri="{FF2B5EF4-FFF2-40B4-BE49-F238E27FC236}">
                <a16:creationId xmlns:a16="http://schemas.microsoft.com/office/drawing/2014/main" id="{0FDE59C6-6EA5-4C82-A1E7-8E84AE148794}"/>
              </a:ext>
            </a:extLst>
          </p:cNvPr>
          <p:cNvCxnSpPr>
            <a:cxnSpLocks noChangeShapeType="1"/>
            <a:stCxn id="24" idx="3"/>
            <a:endCxn id="23" idx="1"/>
          </p:cNvCxnSpPr>
          <p:nvPr/>
        </p:nvCxnSpPr>
        <p:spPr bwMode="auto">
          <a:xfrm flipV="1">
            <a:off x="4115656" y="2481124"/>
            <a:ext cx="1123950" cy="13811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9816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46652747-5A4B-4DCD-95EE-8158C606A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6775" y="3127477"/>
            <a:ext cx="1317625" cy="658813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ANALISI</a:t>
            </a:r>
          </a:p>
          <a:p>
            <a:pPr algn="ctr" eaLnBrk="1" hangingPunct="1"/>
            <a:r>
              <a:rPr lang="it-IT" altLang="it-IT" sz="1400" b="1" dirty="0">
                <a:latin typeface="+mj-lt"/>
              </a:rPr>
              <a:t>IMPRESA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58A34DC-F24C-4F28-B4F4-B483F228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2800" y="1919390"/>
            <a:ext cx="1316037" cy="658812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Solidità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AB994A4A-641E-4E9C-A8A3-464AEC50E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8112" y="3017940"/>
            <a:ext cx="1317625" cy="657225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Liquidità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5096F7E-8869-48FA-9145-C8FD2EB897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1925" y="3071915"/>
            <a:ext cx="1646237" cy="6588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Redditività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FF06DEB-762B-449D-B543-6D8ED45369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6775" y="4280002"/>
            <a:ext cx="1317625" cy="6588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Sviluppo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118B8A7-700C-47C3-BA23-861669582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6512" y="2633765"/>
            <a:ext cx="274638" cy="328612"/>
          </a:xfrm>
          <a:prstGeom prst="downArrow">
            <a:avLst>
              <a:gd name="adj1" fmla="val 50000"/>
              <a:gd name="adj2" fmla="val 299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9E20F20-181E-4C46-9B14-D8676EFA2B2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6186156" y="3263209"/>
            <a:ext cx="274637" cy="330200"/>
          </a:xfrm>
          <a:prstGeom prst="downArrow">
            <a:avLst>
              <a:gd name="adj1" fmla="val 50000"/>
              <a:gd name="adj2" fmla="val 300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9C7F78B-4C98-4376-BBDA-B9B4760E9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6050" y="3895827"/>
            <a:ext cx="274637" cy="328613"/>
          </a:xfrm>
          <a:prstGeom prst="downArrow">
            <a:avLst>
              <a:gd name="adj1" fmla="val 50000"/>
              <a:gd name="adj2" fmla="val 299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8B3FC89-A942-4F6B-9E03-7D0B56FEF72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H="1">
            <a:off x="4458162" y="3290990"/>
            <a:ext cx="274637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9D96CFD-798D-4010-AC63-90A8B3895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8375" y="1919390"/>
            <a:ext cx="324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 dirty="0">
                <a:latin typeface="+mj-lt"/>
              </a:rPr>
              <a:t>Attitudine a supportare eventi interni ed esterni negativi</a:t>
            </a:r>
          </a:p>
          <a:p>
            <a:pPr eaLnBrk="1" hangingPunct="1"/>
            <a:r>
              <a:rPr lang="it-IT" altLang="it-IT" sz="1400" dirty="0">
                <a:latin typeface="+mj-lt"/>
              </a:rPr>
              <a:t>Equilibrio tra Fonti ed Impieghi di Capitale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09FAC05-63AD-4FFD-8789-A25573CA19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1737" y="3733902"/>
            <a:ext cx="36988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>
                <a:latin typeface="+mj-lt"/>
              </a:rPr>
              <a:t>Capacità di far fronte  alle uscite monetarie</a:t>
            </a:r>
          </a:p>
          <a:p>
            <a:pPr eaLnBrk="1" hangingPunct="1"/>
            <a:r>
              <a:rPr lang="it-IT" altLang="it-IT" sz="1400">
                <a:latin typeface="+mj-lt"/>
              </a:rPr>
              <a:t>Equilibrio tra Passivo Corrente e Attivo Corrente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9AD3D0B-3A63-4431-95A9-99AB8EC0E7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0425" y="3733930"/>
            <a:ext cx="38163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 dirty="0">
                <a:latin typeface="+mj-lt"/>
              </a:rPr>
              <a:t>Attitudine a produrre reddito</a:t>
            </a:r>
          </a:p>
          <a:p>
            <a:pPr eaLnBrk="1" hangingPunct="1"/>
            <a:r>
              <a:rPr lang="it-IT" altLang="it-IT" sz="1400" dirty="0">
                <a:latin typeface="+mj-lt"/>
              </a:rPr>
              <a:t>Correlazione equilibrata tra Ricavi e Costi d’esercizio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934FAC69-1BD7-4F7B-BA06-A991B6E017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7687" y="4846740"/>
            <a:ext cx="44243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>
                <a:latin typeface="+mj-lt"/>
              </a:rPr>
              <a:t>Capacità di crescita senza pregiudicare esistenza e autonomia</a:t>
            </a:r>
          </a:p>
          <a:p>
            <a:pPr eaLnBrk="1" hangingPunct="1"/>
            <a:r>
              <a:rPr lang="it-IT" altLang="it-IT" sz="1400">
                <a:latin typeface="+mj-lt"/>
              </a:rPr>
              <a:t>Equilibrio dinamico tra solidità, liquidità e redditività. 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77A512D7-1BE8-43E5-844C-7CD31CD05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38" y="1174974"/>
            <a:ext cx="10800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it-IT" altLang="it-IT" sz="1800" b="1" dirty="0">
                <a:latin typeface="+mj-lt"/>
              </a:rPr>
              <a:t>Le 4 dimensioni principali di analisi dell’impresa</a:t>
            </a:r>
          </a:p>
        </p:txBody>
      </p:sp>
    </p:spTree>
    <p:extLst>
      <p:ext uri="{BB962C8B-B14F-4D97-AF65-F5344CB8AC3E}">
        <p14:creationId xmlns:p14="http://schemas.microsoft.com/office/powerpoint/2010/main" val="249862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riclassificazione del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C9761C30-E716-4E3A-8DB7-DE035C059D76}"/>
              </a:ext>
            </a:extLst>
          </p:cNvPr>
          <p:cNvSpPr txBox="1">
            <a:spLocks/>
          </p:cNvSpPr>
          <p:nvPr/>
        </p:nvSpPr>
        <p:spPr>
          <a:xfrm>
            <a:off x="360124" y="1439813"/>
            <a:ext cx="4810067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sz="2800" dirty="0"/>
              <a:t>Le analisi di bilancio si basano sulla riclassificazione del bilancio e sul  confronto tra valori patrimoniali ed economici allo scopo di facilitare l’interpretazione dei dati in esso contenuti e dei fenomeni aziendali che li hanno generati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2162D84-F2E3-4D0E-88B2-C4D11120C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14716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 BILANCIO XBRL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8E8BF6-D433-46F8-AA42-F64729500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2498725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INTEGRAZIONE E NORMALIZZAZIONE </a:t>
            </a:r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EVENTUALE </a:t>
            </a:r>
          </a:p>
          <a:p>
            <a:pPr algn="ctr"/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DI ALCUNE POSTE DI BILANCIO</a:t>
            </a:r>
          </a:p>
          <a:p>
            <a:pPr algn="ctr"/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 (es. EBITDA-PFN-Poste straordinarie, Personale…)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C99BE76-34C3-4D19-B243-6AD121AE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34528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RICLASSIFICAZIONE BILANCIO</a:t>
            </a:r>
          </a:p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SECONDO DIVERSI SCHEMI E</a:t>
            </a:r>
          </a:p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COMPARAZIONE DEI VALORI ASSOLUTI E %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B00A6DF2-95B2-4ADF-A3F1-9FD5506E3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44434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INDICI DI BILANCIO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B8B5E47-C41A-480F-8521-3EB35971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54340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ANALISI DEI TREND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AEF73A2E-30D8-49BD-ADCA-4012F2D1A926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7275885" y="2157413"/>
            <a:ext cx="0" cy="341312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87D71F49-0D35-4687-8B77-548B1EFFBF61}"/>
              </a:ext>
            </a:extLst>
          </p:cNvPr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7275885" y="3184525"/>
            <a:ext cx="0" cy="268288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1FA7FD46-ED88-44EA-9979-73DB4EAB89A9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275885" y="4138613"/>
            <a:ext cx="0" cy="304800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3FA8B469-E8D4-4502-8DA3-DB0CE6C35CA3}"/>
              </a:ext>
            </a:extLst>
          </p:cNvPr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7275885" y="5129213"/>
            <a:ext cx="0" cy="304800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8836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riclassificazione del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267527" y="1185170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it-IT" altLang="it-IT" sz="2800" dirty="0"/>
              <a:t>Riclassificazione del Conto economico per aree di attività : esempio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33B79-3849-470D-98DB-0F0D815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5" y="1893836"/>
            <a:ext cx="6733569" cy="39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9039925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 </a:t>
            </a:r>
            <a:r>
              <a:rPr lang="it-IT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 XBRL 2 PBIX </a:t>
            </a: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consente di esaminare la situazione economico-finanziaria-patrimoniale di una o più società, elaborando i  bilanci ordinari in formato Xbrl con Power BI e restituendo una analisi con dashboard-report delle performance: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economiche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finanziarie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patrimoniali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5F1B7-7E39-4125-825F-20C650B3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6" name="Immagine 14">
            <a:extLst>
              <a:ext uri="{FF2B5EF4-FFF2-40B4-BE49-F238E27FC236}">
                <a16:creationId xmlns:a16="http://schemas.microsoft.com/office/drawing/2014/main" id="{80C11D59-3F33-4375-9AAE-446447F3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9677489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Attraverso il calcolo di KPI finanziari classificati nelle seguenti categorie 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redditività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solidità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liquidità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copertura finanziaria</a:t>
            </a:r>
          </a:p>
          <a:p>
            <a:pPr fontAlgn="base" hangingPunc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1A989-2D41-429F-9D69-2B2646C9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6" name="Immagine 14">
            <a:extLst>
              <a:ext uri="{FF2B5EF4-FFF2-40B4-BE49-F238E27FC236}">
                <a16:creationId xmlns:a16="http://schemas.microsoft.com/office/drawing/2014/main" id="{158D1D1B-3128-4AEB-AF31-36C7086B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4" y="1439813"/>
            <a:ext cx="9039926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bilanci ordinari XBRL, composti da Conto economico, Stato Patrimoniale e Rendiconto finanziario, vengono riclassificati in un’ottica gestionale per evidenziare le principali voci di analisi: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Ebitda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Posizione finanziaria netta (PFN)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Capitale circolante commerciale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Numero e costo personale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D3C54-198D-4440-9924-A5B804EE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7" name="Immagine 14">
            <a:extLst>
              <a:ext uri="{FF2B5EF4-FFF2-40B4-BE49-F238E27FC236}">
                <a16:creationId xmlns:a16="http://schemas.microsoft.com/office/drawing/2014/main" id="{86282597-EBAF-47FB-A283-F2B3CBB1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161795" y="1439812"/>
            <a:ext cx="9675127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Sorgente bilancio: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XBRL per saldi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Dimensioni principali: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Azienda Conto Anno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Analisi: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Economica, Finanziaria, Patrimoniale, Financial KPI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Il modello è personalizzabile con: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nuove dimensioni, nuove misure, nuove gerarchie, nuovi report-grafici</a:t>
            </a:r>
          </a:p>
          <a:p>
            <a:pPr fontAlgn="base" hangingPunct="0">
              <a:defRPr/>
            </a:pPr>
            <a:r>
              <a:rPr lang="it-IT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nonchè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confrontare il bilancio con quello dei competitors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magine 14">
            <a:extLst>
              <a:ext uri="{FF2B5EF4-FFF2-40B4-BE49-F238E27FC236}">
                <a16:creationId xmlns:a16="http://schemas.microsoft.com/office/drawing/2014/main" id="{A2752462-5A53-4629-B6EB-17756524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E3998-2CCD-467D-BF88-9A509EF3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22F98-6CC3-4A3D-8B6C-560E38A5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1080363"/>
            <a:ext cx="8623883" cy="47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7" y="3240088"/>
            <a:ext cx="4089364" cy="1453314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544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87" y="2083789"/>
            <a:ext cx="1564666" cy="156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362" y="4203701"/>
            <a:ext cx="1564666" cy="156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220" y="4587971"/>
            <a:ext cx="972914" cy="88446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649535" y="3468732"/>
            <a:ext cx="1806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8618142" y="3468732"/>
            <a:ext cx="2215570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6716397" y="3468732"/>
            <a:ext cx="1964019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512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649890" y="5724795"/>
            <a:ext cx="1971611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6621501" y="5724795"/>
            <a:ext cx="2298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8920387" y="5724795"/>
            <a:ext cx="1798583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4948543" y="4203701"/>
            <a:ext cx="567338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88" y="0"/>
            <a:ext cx="2741741" cy="2655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469" y="2083789"/>
            <a:ext cx="1416217" cy="1416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221460" y="602650"/>
            <a:ext cx="704373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6683401" y="5019333"/>
            <a:ext cx="1971611" cy="554939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939" y="2038300"/>
            <a:ext cx="1427644" cy="14276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145108" y="4500556"/>
            <a:ext cx="1211231" cy="432644"/>
            <a:chOff x="5522708" y="4176246"/>
            <a:chExt cx="1114828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71544" cy="2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12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4227115" cy="46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#SqlSat921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D0C5-7706-43A1-A5F7-35C78E33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24" y="1592760"/>
            <a:ext cx="1831176" cy="18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4" y="1911305"/>
            <a:ext cx="10685280" cy="492013"/>
          </a:xfrm>
        </p:spPr>
        <p:txBody>
          <a:bodyPr/>
          <a:lstStyle/>
          <a:p>
            <a:r>
              <a:rPr lang="en-US" sz="4032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604" y="2914058"/>
            <a:ext cx="6723888" cy="2747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528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319090" y="2403319"/>
            <a:ext cx="3215306" cy="3184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12" y="4193796"/>
            <a:ext cx="10557075" cy="2074286"/>
          </a:xfrm>
        </p:spPr>
        <p:txBody>
          <a:bodyPr/>
          <a:lstStyle/>
          <a:p>
            <a:pPr fontAlgn="base"/>
            <a:r>
              <a:rPr lang="en-US" sz="1764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764" dirty="0"/>
            </a:br>
            <a:endParaRPr lang="en-US" sz="1764" dirty="0"/>
          </a:p>
          <a:p>
            <a:pPr fontAlgn="base"/>
            <a:r>
              <a:rPr lang="en-US" sz="1764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700"/>
            <a:ext cx="11520311" cy="36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415204" y="327748"/>
            <a:ext cx="6105195" cy="530718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254" y="1878985"/>
            <a:ext cx="4712866" cy="3774184"/>
          </a:xfrm>
        </p:spPr>
        <p:txBody>
          <a:bodyPr/>
          <a:lstStyle/>
          <a:p>
            <a:r>
              <a:rPr lang="en-US" sz="554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5760245" y="845245"/>
            <a:ext cx="4372468" cy="529317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252" y="1294969"/>
            <a:ext cx="4712866" cy="3774184"/>
          </a:xfrm>
          <a:prstGeom prst="rect">
            <a:avLst/>
          </a:prstGeom>
        </p:spPr>
        <p:txBody>
          <a:bodyPr/>
          <a:lstStyle/>
          <a:p>
            <a:r>
              <a:rPr lang="en-US" sz="5544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1058" y="536137"/>
            <a:ext cx="4330386" cy="772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6" y="850719"/>
            <a:ext cx="1977897" cy="1977897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5458222" y="65249"/>
            <a:ext cx="2581939" cy="104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5" y="1694021"/>
            <a:ext cx="2773592" cy="589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20" y="74247"/>
            <a:ext cx="1104346" cy="140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333" y="2485544"/>
            <a:ext cx="2904078" cy="876024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7" y="2646916"/>
            <a:ext cx="3425175" cy="71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4743899" y="3480783"/>
            <a:ext cx="3143463" cy="7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917464" y="3450568"/>
            <a:ext cx="3633038" cy="845401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5" y="4384969"/>
            <a:ext cx="3391041" cy="66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8172" y="4346051"/>
            <a:ext cx="2911621" cy="1106416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900" y="5313649"/>
            <a:ext cx="2727964" cy="9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9771" y="2124313"/>
            <a:ext cx="10243295" cy="3325910"/>
          </a:xfrm>
        </p:spPr>
        <p:txBody>
          <a:bodyPr/>
          <a:lstStyle/>
          <a:p>
            <a:r>
              <a:rPr lang="en-US" sz="3402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r>
              <a:rPr lang="en-US" sz="3402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-Get free training: </a:t>
            </a:r>
            <a:r>
              <a:rPr lang="en-US" sz="3402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402" dirty="0">
                <a:solidFill>
                  <a:schemeClr val="accent2"/>
                </a:solidFill>
              </a:rPr>
              <a:t> 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-Download the SQL19 eBook: </a:t>
            </a:r>
            <a:r>
              <a:rPr lang="en-US" sz="3402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402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8566" y="-3050560"/>
            <a:ext cx="2851729" cy="108981"/>
          </a:xfrm>
        </p:spPr>
        <p:txBody>
          <a:bodyPr/>
          <a:lstStyle/>
          <a:p>
            <a:r>
              <a:rPr lang="en-GB" sz="4252" spc="-94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" panose="020B0502040204020203" pitchFamily="34" charset="0"/>
              </a:rPr>
              <a:t>Speaker</a:t>
            </a:r>
            <a:endParaRPr lang="it-IT" sz="4252" spc="-94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792" y="0"/>
            <a:ext cx="4605556" cy="4557966"/>
          </a:xfrm>
        </p:spPr>
        <p:txBody>
          <a:bodyPr>
            <a:noAutofit/>
          </a:bodyPr>
          <a:lstStyle/>
          <a:p>
            <a:r>
              <a:rPr lang="it-IT" sz="1800" b="1" dirty="0"/>
              <a:t>Marco Pozzan </a:t>
            </a:r>
            <a:br>
              <a:rPr lang="it-IT" sz="1800" dirty="0"/>
            </a:br>
            <a:r>
              <a:rPr lang="it-IT" sz="1800" dirty="0"/>
              <a:t>Consulente e formatore in ambito business intelligence, business analytics e data mining</a:t>
            </a:r>
          </a:p>
          <a:p>
            <a:pPr algn="just"/>
            <a:r>
              <a:rPr lang="it-IT" sz="1800" dirty="0"/>
              <a:t>Dal 2002 le attività principali sono legate alla progettazione di data warehouse relazionale e alla progettazione multidimensionale con strumenti Microsoft.</a:t>
            </a:r>
          </a:p>
          <a:p>
            <a:pPr algn="just"/>
            <a:r>
              <a:rPr lang="it-IT" sz="1800" dirty="0"/>
              <a:t>Docente all'Università di Pordenone nel corso di analisi dei dati e Big Data</a:t>
            </a:r>
          </a:p>
          <a:p>
            <a:pPr algn="just"/>
            <a:r>
              <a:rPr lang="en-US" sz="1800" dirty="0"/>
              <a:t>C</a:t>
            </a:r>
            <a:r>
              <a:rPr lang="it-IT" sz="1800" dirty="0"/>
              <a:t>ommunity Lead di 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1nn0va (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www.innovazionefvg.net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algn="just"/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MCP, MCSA, MCSE, MCT SQL Server</a:t>
            </a:r>
          </a:p>
          <a:p>
            <a:pPr algn="just"/>
            <a:r>
              <a:rPr lang="it-IT" sz="1800" dirty="0"/>
              <a:t>dal 2014 MVP per SQL Server e relatore in diverse conferenze sul tema. </a:t>
            </a:r>
            <a:r>
              <a:rPr lang="en-GB" sz="18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info@marcopozzan.it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B8237-2439-4274-99EA-91857D32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06" y="4460520"/>
            <a:ext cx="1368342" cy="9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84E7E-ACAD-45F2-BD39-2BE0B1B9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619" y="4529538"/>
            <a:ext cx="1283800" cy="643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68391-701D-4035-8E0E-1A462D1F5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7" y="3732337"/>
            <a:ext cx="1274293" cy="391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480EA-888E-4D13-A3E1-84A4EE10B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264" y="4515099"/>
            <a:ext cx="1369102" cy="672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D322CE-5DF1-4F8A-8693-79EC569A8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1" y="12716"/>
            <a:ext cx="1184779" cy="116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897F6-9318-4099-A618-4D433D49A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2" y="1222823"/>
            <a:ext cx="1190791" cy="1133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620D5-AC3F-479F-B3E3-2DB6F424C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2" y="2404351"/>
            <a:ext cx="1047896" cy="116221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336872-04C0-4E14-9A1D-2520F2E182A2}"/>
              </a:ext>
            </a:extLst>
          </p:cNvPr>
          <p:cNvSpPr txBox="1">
            <a:spLocks/>
          </p:cNvSpPr>
          <p:nvPr/>
        </p:nvSpPr>
        <p:spPr>
          <a:xfrm>
            <a:off x="6265708" y="0"/>
            <a:ext cx="4464038" cy="37436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/>
              <a:t>Massimo Conti</a:t>
            </a:r>
          </a:p>
          <a:p>
            <a:pPr algn="just"/>
            <a:r>
              <a:rPr lang="it-IT" sz="1800" dirty="0"/>
              <a:t>Dottore Commercialista e Revisore dei Conti</a:t>
            </a:r>
          </a:p>
          <a:p>
            <a:pPr algn="just"/>
            <a:r>
              <a:rPr lang="it-IT" sz="1800" dirty="0"/>
              <a:t>Specializzato anche in sistemi di pianificazione e controllo con tecnologie BI-CPM: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Business Plan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Budget-Forecasting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Reporting finanziario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Reporting Direzionale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Bilancio consolidato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Group Reporting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Controllo di gestione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…</a:t>
            </a:r>
          </a:p>
          <a:p>
            <a:pPr algn="just"/>
            <a:r>
              <a:rPr lang="it-IT" sz="1800" dirty="0"/>
              <a:t>Partner CR &amp; Associati Commercialisti e Revisori</a:t>
            </a:r>
          </a:p>
          <a:p>
            <a:pPr algn="just"/>
            <a:r>
              <a:rPr lang="it-IT" sz="1800" dirty="0"/>
              <a:t>www.crassociati.it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5CC88-753D-41CA-8B23-CA4E715D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46" y="12716"/>
            <a:ext cx="790742" cy="105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7DB526-D7FF-4750-8908-4411C7F62042}"/>
              </a:ext>
            </a:extLst>
          </p:cNvPr>
          <p:cNvSpPr txBox="1">
            <a:spLocks/>
          </p:cNvSpPr>
          <p:nvPr/>
        </p:nvSpPr>
        <p:spPr>
          <a:xfrm>
            <a:off x="3760150" y="5832410"/>
            <a:ext cx="2171198" cy="4920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Partner Microsoft</a:t>
            </a:r>
          </a:p>
          <a:p>
            <a:pPr algn="ctr"/>
            <a:r>
              <a:rPr lang="it-IT" sz="1800" dirty="0">
                <a:hlinkClick r:id="rId11"/>
              </a:rPr>
              <a:t>www.walk2talk.it</a:t>
            </a:r>
            <a:endParaRPr lang="it-IT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1A07B-6961-43CF-98A3-51ACA4B9F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1348" y="5718549"/>
            <a:ext cx="290553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r>
              <a:rPr lang="it-IT" dirty="0"/>
              <a:t>Obiettivi</a:t>
            </a:r>
            <a:endParaRPr lang="en-US" dirty="0"/>
          </a:p>
          <a:p>
            <a:r>
              <a:rPr lang="it-IT" dirty="0"/>
              <a:t>Modello Bilancio Xbrl</a:t>
            </a:r>
          </a:p>
          <a:p>
            <a:r>
              <a:rPr lang="it-IT" dirty="0"/>
              <a:t>Demo</a:t>
            </a:r>
            <a:endParaRPr lang="en-US" dirty="0"/>
          </a:p>
          <a:p>
            <a:r>
              <a:rPr lang="it-IT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E8F7A5F4C4BA428A277C381963CE26" ma:contentTypeVersion="12" ma:contentTypeDescription="Creare un nuovo documento." ma:contentTypeScope="" ma:versionID="8ef603fb8c3bdf646fcd5b757ba254b7">
  <xsd:schema xmlns:xsd="http://www.w3.org/2001/XMLSchema" xmlns:xs="http://www.w3.org/2001/XMLSchema" xmlns:p="http://schemas.microsoft.com/office/2006/metadata/properties" xmlns:ns2="c6566b55-f982-4dd2-8fc4-7a68f487e808" xmlns:ns3="5c8d0971-d714-4986-8228-bf768a825e8a" targetNamespace="http://schemas.microsoft.com/office/2006/metadata/properties" ma:root="true" ma:fieldsID="82134de196daf494802fcd9c4cc92a9b" ns2:_="" ns3:_="">
    <xsd:import namespace="c6566b55-f982-4dd2-8fc4-7a68f487e808"/>
    <xsd:import namespace="5c8d0971-d714-4986-8228-bf768a825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66b55-f982-4dd2-8fc4-7a68f487e8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d0971-d714-4986-8228-bf768a825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A81F73-3A6D-40EB-A590-91C11B8E92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CF8E3-360A-415B-9BEC-226207277DF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6566b55-f982-4dd2-8fc4-7a68f487e808"/>
    <ds:schemaRef ds:uri="http://schemas.microsoft.com/office/infopath/2007/PartnerControls"/>
    <ds:schemaRef ds:uri="http://purl.org/dc/elements/1.1/"/>
    <ds:schemaRef ds:uri="5c8d0971-d714-4986-8228-bf768a825e8a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EC6F75A-5345-4079-81F9-413A87ED1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66b55-f982-4dd2-8fc4-7a68f487e808"/>
    <ds:schemaRef ds:uri="5c8d0971-d714-4986-8228-bf768a825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863</Words>
  <Application>Microsoft Office PowerPoint</Application>
  <PresentationFormat>Custom</PresentationFormat>
  <Paragraphs>125</Paragraphs>
  <Slides>21</Slides>
  <Notes>1</Notes>
  <HiddenSlides>12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SQLSatOslo 2016</vt:lpstr>
      <vt:lpstr>1_WHITE TEMPLATE</vt:lpstr>
      <vt:lpstr>Anteprima app per analisi di bilancio da XBRL in Power BI</vt:lpstr>
      <vt:lpstr>Explore your PASS community</vt:lpstr>
      <vt:lpstr>Missed PASS Summit 2019?</vt:lpstr>
      <vt:lpstr>PowerPoint Presentation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Speaker</vt:lpstr>
      <vt:lpstr>Agenda</vt:lpstr>
      <vt:lpstr>Introduzione: Analisi di bilancio</vt:lpstr>
      <vt:lpstr>Introduzione: Analisi di bilancio</vt:lpstr>
      <vt:lpstr>Introduzione: Analisi di bilancio</vt:lpstr>
      <vt:lpstr>La riclassificazione del bilancio</vt:lpstr>
      <vt:lpstr>La riclassificazione del bilancio</vt:lpstr>
      <vt:lpstr>APP XBRL 2 PBIX</vt:lpstr>
      <vt:lpstr>APP XBRL 2 PBIX</vt:lpstr>
      <vt:lpstr>APP XBRL 2 PBIX</vt:lpstr>
      <vt:lpstr>APP XBRL 2 PBIX</vt:lpstr>
      <vt:lpstr>Demo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Marco Pozzan (AD)</cp:lastModifiedBy>
  <cp:revision>61</cp:revision>
  <dcterms:created xsi:type="dcterms:W3CDTF">2011-08-19T20:30:49Z</dcterms:created>
  <dcterms:modified xsi:type="dcterms:W3CDTF">2020-05-30T10:13:46Z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0x01010016E8F7A5F4C4BA428A277C381963CE26</vt:lpwstr>
  </property>
</Properties>
</file>